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62" r:id="rId4"/>
    <p:sldId id="263" r:id="rId5"/>
    <p:sldId id="264" r:id="rId6"/>
    <p:sldId id="265" r:id="rId7"/>
    <p:sldId id="258" r:id="rId8"/>
    <p:sldId id="259" r:id="rId9"/>
    <p:sldId id="260" r:id="rId10"/>
    <p:sldId id="261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 snapToGrid="0">
      <p:cViewPr varScale="1">
        <p:scale>
          <a:sx n="68" d="100"/>
          <a:sy n="68" d="100"/>
        </p:scale>
        <p:origin x="8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D4F96E-BCE2-460D-B9BD-117A079AFADC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2D17B3-A5F6-407F-A3E6-809249777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2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D17B3-A5F6-407F-A3E6-80924977777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876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157A9EE3-3AAA-4C40-AF4B-ED37A7D99D9C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D188EEC9-5404-46AC-8612-3088D8C78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524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9EE3-3AAA-4C40-AF4B-ED37A7D99D9C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8EEC9-5404-46AC-8612-3088D8C78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484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157A9EE3-3AAA-4C40-AF4B-ED37A7D99D9C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D188EEC9-5404-46AC-8612-3088D8C78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137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9EE3-3AAA-4C40-AF4B-ED37A7D99D9C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8EEC9-5404-46AC-8612-3088D8C78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725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157A9EE3-3AAA-4C40-AF4B-ED37A7D99D9C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D188EEC9-5404-46AC-8612-3088D8C78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217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157A9EE3-3AAA-4C40-AF4B-ED37A7D99D9C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D188EEC9-5404-46AC-8612-3088D8C78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51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157A9EE3-3AAA-4C40-AF4B-ED37A7D99D9C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D188EEC9-5404-46AC-8612-3088D8C78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137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9EE3-3AAA-4C40-AF4B-ED37A7D99D9C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8EEC9-5404-46AC-8612-3088D8C78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01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157A9EE3-3AAA-4C40-AF4B-ED37A7D99D9C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D188EEC9-5404-46AC-8612-3088D8C78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95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9EE3-3AAA-4C40-AF4B-ED37A7D99D9C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8EEC9-5404-46AC-8612-3088D8C78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695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157A9EE3-3AAA-4C40-AF4B-ED37A7D99D9C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D188EEC9-5404-46AC-8612-3088D8C78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332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A9EE3-3AAA-4C40-AF4B-ED37A7D99D9C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8EEC9-5404-46AC-8612-3088D8C78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027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first.wpi.edu/FRC/roborio/release/docs/java/" TargetMode="External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E4339-7411-449B-97A1-002B5FC84D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 to Programming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6BF853-B5DD-41D8-9CCB-34F6BD0AFC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Tony Pan</a:t>
            </a:r>
          </a:p>
          <a:p>
            <a:r>
              <a:rPr lang="en-US" dirty="0"/>
              <a:t>University  Liggett School Middle School Robotics</a:t>
            </a:r>
          </a:p>
          <a:p>
            <a:r>
              <a:rPr lang="en-US" dirty="0"/>
              <a:t>9/15/17</a:t>
            </a:r>
          </a:p>
        </p:txBody>
      </p:sp>
    </p:spTree>
    <p:extLst>
      <p:ext uri="{BB962C8B-B14F-4D97-AF65-F5344CB8AC3E}">
        <p14:creationId xmlns:p14="http://schemas.microsoft.com/office/powerpoint/2010/main" val="308102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0E426-B4F4-4453-9F66-56EB564EB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A5432A-B0AE-4083-87E7-F74094F6D7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Which of the following cannot be a variable (hint: variables stores info about an object)? A. numbers; B. Servos; C. Pancakes; D. </a:t>
            </a:r>
            <a:r>
              <a:rPr lang="en-US"/>
              <a:t>feeling; </a:t>
            </a:r>
            <a:r>
              <a:rPr lang="en-US" dirty="0"/>
              <a:t>E. Tree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What do the following evaluate to: true || false; true || true; false || true; false &amp;&amp; true; true &amp;&amp; true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What happens if you have</a:t>
            </a:r>
          </a:p>
          <a:p>
            <a:pPr marL="457200" lvl="1" indent="0">
              <a:buNone/>
            </a:pPr>
            <a:r>
              <a:rPr lang="en-US" dirty="0"/>
              <a:t> while (true) { 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err="1"/>
              <a:t>doSomething</a:t>
            </a:r>
            <a:r>
              <a:rPr lang="en-US" dirty="0"/>
              <a:t>();</a:t>
            </a:r>
          </a:p>
          <a:p>
            <a:pPr marL="457200" lvl="1" indent="0">
              <a:buNone/>
            </a:pPr>
            <a:r>
              <a:rPr lang="en-US" dirty="0"/>
              <a:t> }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Which of the following cannot be used as a Boolean? A. 3==4; B. </a:t>
            </a:r>
            <a:r>
              <a:rPr lang="en-US" dirty="0" err="1"/>
              <a:t>schoolIsover</a:t>
            </a:r>
            <a:r>
              <a:rPr lang="en-US" dirty="0"/>
              <a:t> = false; C. a&gt;=0; D. 4%2==0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How many times will this execute? </a:t>
            </a:r>
          </a:p>
          <a:p>
            <a:pPr marL="0" indent="0">
              <a:buNone/>
            </a:pPr>
            <a:r>
              <a:rPr lang="en-US" dirty="0"/>
              <a:t>for (</a:t>
            </a:r>
            <a:r>
              <a:rPr lang="en-US" dirty="0" err="1"/>
              <a:t>int</a:t>
            </a:r>
            <a:r>
              <a:rPr lang="en-US" dirty="0"/>
              <a:t> i=0; i&lt;10; i++)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436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A4997-FDC1-4E62-8701-7FB45ADCB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Java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2D19F7-0C14-455F-830A-E33C5246F1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Let’s write a program that can play the guess the number game!</a:t>
            </a:r>
          </a:p>
          <a:p>
            <a:r>
              <a:rPr lang="en-US" dirty="0"/>
              <a:t>We need to break down this problem</a:t>
            </a:r>
          </a:p>
        </p:txBody>
      </p:sp>
    </p:spTree>
    <p:extLst>
      <p:ext uri="{BB962C8B-B14F-4D97-AF65-F5344CB8AC3E}">
        <p14:creationId xmlns:p14="http://schemas.microsoft.com/office/powerpoint/2010/main" val="3758968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68FB4-C607-4345-AB2A-0155C55A2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Top-Down Design &amp;&amp; Decomposition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A588E0-0986-4DD8-80D0-15541E6382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Java compilers usually executes your code line by line starting from the very top</a:t>
            </a:r>
          </a:p>
          <a:p>
            <a:r>
              <a:rPr lang="en-US" dirty="0"/>
              <a:t>It continues to do the next line until the program ends</a:t>
            </a:r>
          </a:p>
          <a:p>
            <a:r>
              <a:rPr lang="en-US" dirty="0"/>
              <a:t>You should write your commands in order from top to bottom </a:t>
            </a:r>
          </a:p>
          <a:p>
            <a:r>
              <a:rPr lang="en-US" dirty="0"/>
              <a:t>The main method should be concise so other programmers can understand it more easily</a:t>
            </a:r>
          </a:p>
          <a:p>
            <a:r>
              <a:rPr lang="en-US" dirty="0"/>
              <a:t>Break down these functions into smaller functions especially if the tasks are repetitive</a:t>
            </a:r>
          </a:p>
        </p:txBody>
      </p:sp>
    </p:spTree>
    <p:extLst>
      <p:ext uri="{BB962C8B-B14F-4D97-AF65-F5344CB8AC3E}">
        <p14:creationId xmlns:p14="http://schemas.microsoft.com/office/powerpoint/2010/main" val="762664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2EF90-F97E-4F9F-A126-E17298E41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</a:t>
            </a:r>
            <a:br>
              <a:rPr lang="en-US" dirty="0"/>
            </a:br>
            <a:r>
              <a:rPr lang="en-US" dirty="0"/>
              <a:t>Science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D3039-F680-41C4-9314-B52E14B1DD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Computer science is </a:t>
            </a:r>
            <a:r>
              <a:rPr lang="en-US" b="1" dirty="0"/>
              <a:t>using computing to solve problems.</a:t>
            </a:r>
          </a:p>
          <a:p>
            <a:pPr lvl="1"/>
            <a:r>
              <a:rPr lang="en-US" dirty="0"/>
              <a:t>model and solve complex problems with computers</a:t>
            </a:r>
            <a:endParaRPr lang="en-US" b="1" dirty="0"/>
          </a:p>
          <a:p>
            <a:r>
              <a:rPr lang="en-US" altLang="x-none" dirty="0"/>
              <a:t>Applicable to art, medicine, mathematics, philosophy, and more</a:t>
            </a:r>
          </a:p>
          <a:p>
            <a:pPr lvl="1"/>
            <a:r>
              <a:rPr lang="en-US" altLang="x-none" dirty="0"/>
              <a:t>Self-driving cars, Google Maps, Siri, Facebook, etc.</a:t>
            </a:r>
          </a:p>
          <a:p>
            <a:r>
              <a:rPr lang="en-US" dirty="0"/>
              <a:t>Anyone can be a computer scientist.</a:t>
            </a:r>
          </a:p>
          <a:p>
            <a:r>
              <a:rPr lang="en-US" dirty="0"/>
              <a:t>Anyone </a:t>
            </a:r>
            <a:r>
              <a:rPr lang="en-US" b="1" dirty="0"/>
              <a:t>is welcome </a:t>
            </a:r>
            <a:r>
              <a:rPr lang="en-US" dirty="0"/>
              <a:t>to be a computer scientist.</a:t>
            </a:r>
          </a:p>
        </p:txBody>
      </p:sp>
    </p:spTree>
    <p:extLst>
      <p:ext uri="{BB962C8B-B14F-4D97-AF65-F5344CB8AC3E}">
        <p14:creationId xmlns:p14="http://schemas.microsoft.com/office/powerpoint/2010/main" val="3642943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grpSp>
        <p:nvGrpSpPr>
          <p:cNvPr id="11" name="Group 10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12" name="Freeform 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2" name="Group 31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3" name="Rectangle 3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Isosceles Triangle 3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Rectangle 3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37" name="Rectangle 3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40" name="Freeform 5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6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7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8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9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1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2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3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4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5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6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7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8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9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0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1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2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3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" name="Rectangle 5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40150" y="-6706"/>
            <a:ext cx="6751849" cy="68711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9983941-26D6-4B21-B367-E1F7B79F00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57262" y="991820"/>
            <a:ext cx="6120318" cy="4883503"/>
          </a:xfrm>
          <a:prstGeom prst="rect">
            <a:avLst/>
          </a:prstGeom>
          <a:ln w="9525">
            <a:noFill/>
          </a:ln>
        </p:spPr>
      </p:pic>
      <p:grpSp>
        <p:nvGrpSpPr>
          <p:cNvPr id="62" name="Group 61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7084" y="1186483"/>
            <a:ext cx="3822597" cy="4477933"/>
            <a:chOff x="807084" y="1186483"/>
            <a:chExt cx="3822597" cy="4477933"/>
          </a:xfrm>
        </p:grpSpPr>
        <p:sp>
          <p:nvSpPr>
            <p:cNvPr id="63" name="Rectangle 6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531" y="1186483"/>
              <a:ext cx="3821702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Isosceles Triangle 3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514766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084" y="1991156"/>
              <a:ext cx="382259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446CAA5-1E1E-48FB-862B-042DD1551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415" y="2075504"/>
            <a:ext cx="3654569" cy="2042725"/>
          </a:xfrm>
        </p:spPr>
        <p:txBody>
          <a:bodyPr vert="horz" lIns="228600" tIns="228600" rIns="228600" bIns="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5400"/>
              <a:t>Predicting Poverty</a:t>
            </a:r>
          </a:p>
        </p:txBody>
      </p:sp>
    </p:spTree>
    <p:extLst>
      <p:ext uri="{BB962C8B-B14F-4D97-AF65-F5344CB8AC3E}">
        <p14:creationId xmlns:p14="http://schemas.microsoft.com/office/powerpoint/2010/main" val="3292255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9DD87-B60E-4409-B774-5E13D1BB6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 Cancer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D18FF99-0727-4193-BF19-8479B2F5BE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71589" y="803275"/>
            <a:ext cx="2774760" cy="524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591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grpSp>
        <p:nvGrpSpPr>
          <p:cNvPr id="11" name="Group 10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12" name="Freeform 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2" name="Group 31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3" name="Rectangle 3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Isosceles Triangle 3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Rectangle 3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37" name="Rectangle 3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40" name="Freeform 5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6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7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8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9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1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2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3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4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5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6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7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8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9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0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1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2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3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" name="Rectangle 5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680" y="-6706"/>
            <a:ext cx="12194680" cy="412771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AABC64A-C900-4F6C-ABF7-4F76B0C7B0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9296" y="321731"/>
            <a:ext cx="6972347" cy="3477458"/>
          </a:xfrm>
          <a:prstGeom prst="rect">
            <a:avLst/>
          </a:prstGeom>
          <a:ln w="12700">
            <a:noFill/>
          </a:ln>
        </p:spPr>
      </p:pic>
      <p:grpSp>
        <p:nvGrpSpPr>
          <p:cNvPr id="62" name="Group 61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4206292"/>
            <a:ext cx="12192755" cy="1771275"/>
            <a:chOff x="1" y="3893141"/>
            <a:chExt cx="12192755" cy="1771275"/>
          </a:xfrm>
        </p:grpSpPr>
        <p:sp>
          <p:nvSpPr>
            <p:cNvPr id="63" name="Isosceles Triangle 3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3893141"/>
              <a:ext cx="12192755" cy="14202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4946C2D-62DC-43E5-A59D-08AEED530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982" y="4293388"/>
            <a:ext cx="8833655" cy="727748"/>
          </a:xfrm>
        </p:spPr>
        <p:txBody>
          <a:bodyPr vert="horz" lIns="228600" tIns="228600" rIns="228600" bIns="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/>
              <a:t>Social Network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266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grpSp>
        <p:nvGrpSpPr>
          <p:cNvPr id="11" name="Group 10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12" name="Freeform 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2" name="Group 31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3" name="Rectangle 3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Isosceles Triangle 3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Rectangle 3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37" name="Rectangle 3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40" name="Freeform 5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6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7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8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9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1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2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3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4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5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6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7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8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9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0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1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2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3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" name="Rectangle 5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40150" y="-6706"/>
            <a:ext cx="6751849" cy="68711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AC7FB39-A8C0-4F8C-B18F-060D602032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57262" y="954158"/>
            <a:ext cx="6120318" cy="4958828"/>
          </a:xfrm>
          <a:prstGeom prst="rect">
            <a:avLst/>
          </a:prstGeom>
          <a:ln w="9525">
            <a:noFill/>
          </a:ln>
        </p:spPr>
      </p:pic>
      <p:grpSp>
        <p:nvGrpSpPr>
          <p:cNvPr id="62" name="Group 61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7084" y="1186483"/>
            <a:ext cx="3822597" cy="4477933"/>
            <a:chOff x="807084" y="1186483"/>
            <a:chExt cx="3822597" cy="4477933"/>
          </a:xfrm>
        </p:grpSpPr>
        <p:sp>
          <p:nvSpPr>
            <p:cNvPr id="63" name="Rectangle 6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531" y="1186483"/>
              <a:ext cx="3821702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Isosceles Triangle 3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514766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084" y="1991156"/>
              <a:ext cx="382259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E582770-3F42-4F34-9C27-63BDF3F34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415" y="2075504"/>
            <a:ext cx="3654569" cy="2042725"/>
          </a:xfrm>
        </p:spPr>
        <p:txBody>
          <a:bodyPr vert="horz" lIns="228600" tIns="228600" rIns="228600" bIns="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5400"/>
              <a:t>Circuits</a:t>
            </a:r>
          </a:p>
        </p:txBody>
      </p:sp>
    </p:spTree>
    <p:extLst>
      <p:ext uri="{BB962C8B-B14F-4D97-AF65-F5344CB8AC3E}">
        <p14:creationId xmlns:p14="http://schemas.microsoft.com/office/powerpoint/2010/main" val="4258489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3" name="Freeform 5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8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3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4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6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7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9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0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1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2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3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4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5"/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36" name="Rectangle 3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Isosceles Triangle 2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 useBgFill="1">
        <p:nvSpPr>
          <p:cNvPr id="40" name="Rectangle 3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15264" y="803186"/>
            <a:ext cx="6269015" cy="2978319"/>
          </a:xfrm>
          <a:prstGeom prst="rect">
            <a:avLst/>
          </a:prstGeom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D7BDE0-1417-4C6B-A034-7A33CCA83B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660" y="964051"/>
            <a:ext cx="5354377" cy="2653976"/>
          </a:xfrm>
          <a:prstGeom prst="rect">
            <a:avLst/>
          </a:prstGeom>
          <a:ln w="9525"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ECB66A-8B7B-4815-A227-73855CBE7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631" y="2358391"/>
            <a:ext cx="3498979" cy="2453676"/>
          </a:xfrm>
        </p:spPr>
        <p:txBody>
          <a:bodyPr>
            <a:normAutofit/>
          </a:bodyPr>
          <a:lstStyle/>
          <a:p>
            <a:r>
              <a:rPr lang="en-US" dirty="0"/>
              <a:t>Java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931468-8D8F-491C-9419-ADA1A57816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4267830"/>
            <a:ext cx="6281873" cy="1783977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Object-oriented</a:t>
            </a:r>
          </a:p>
          <a:p>
            <a:pPr lvl="1"/>
            <a:r>
              <a:rPr lang="en-US" dirty="0"/>
              <a:t>Organizes actions of an object such as a robot</a:t>
            </a:r>
          </a:p>
          <a:p>
            <a:pPr lvl="1"/>
            <a:r>
              <a:rPr lang="en-US" dirty="0"/>
              <a:t>Have states and related behavior</a:t>
            </a:r>
          </a:p>
          <a:p>
            <a:r>
              <a:rPr lang="en-US" dirty="0"/>
              <a:t>Currently the most popular language</a:t>
            </a:r>
          </a:p>
          <a:p>
            <a:r>
              <a:rPr lang="en-US" dirty="0"/>
              <a:t>Hundreds of libraries</a:t>
            </a:r>
          </a:p>
          <a:p>
            <a:pPr marL="0" indent="0">
              <a:buNone/>
            </a:pPr>
            <a:r>
              <a:rPr lang="en-US" dirty="0">
                <a:hlinkClick r:id="rId3"/>
              </a:rPr>
              <a:t>http://first.wpi.edu/FRC/roborio/release/docs/java/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9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0AEC2-A504-4A59-A57E-B1968B556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7A558-667D-4E75-839A-39F91EF7C3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Variables store information about an object</a:t>
            </a:r>
          </a:p>
          <a:p>
            <a:r>
              <a:rPr lang="en-US" dirty="0"/>
              <a:t>Named according to its type</a:t>
            </a:r>
          </a:p>
          <a:p>
            <a:r>
              <a:rPr lang="en-US" dirty="0"/>
              <a:t>Common types of variables:</a:t>
            </a:r>
          </a:p>
          <a:p>
            <a:pPr lvl="1"/>
            <a:r>
              <a:rPr lang="en-US" dirty="0"/>
              <a:t>Integers: </a:t>
            </a:r>
            <a:r>
              <a:rPr lang="en-US" b="1" dirty="0" err="1"/>
              <a:t>int</a:t>
            </a:r>
            <a:endParaRPr lang="en-US" b="1" dirty="0"/>
          </a:p>
          <a:p>
            <a:pPr lvl="1"/>
            <a:r>
              <a:rPr lang="en-US" dirty="0"/>
              <a:t>Real numbers with decimal points: </a:t>
            </a:r>
            <a:r>
              <a:rPr lang="en-US" b="1" dirty="0"/>
              <a:t>double</a:t>
            </a:r>
          </a:p>
          <a:p>
            <a:pPr lvl="1"/>
            <a:r>
              <a:rPr lang="en-US" dirty="0"/>
              <a:t>Characters: </a:t>
            </a:r>
            <a:r>
              <a:rPr lang="en-US" b="1" dirty="0"/>
              <a:t>char</a:t>
            </a:r>
          </a:p>
          <a:p>
            <a:pPr lvl="1"/>
            <a:r>
              <a:rPr lang="en-US" dirty="0"/>
              <a:t>True or False statements: </a:t>
            </a:r>
            <a:r>
              <a:rPr lang="en-US" b="1" dirty="0"/>
              <a:t>Boolean</a:t>
            </a:r>
          </a:p>
          <a:p>
            <a:pPr lvl="1"/>
            <a:r>
              <a:rPr lang="en-US" dirty="0"/>
              <a:t>Combinations of characters: </a:t>
            </a:r>
            <a:r>
              <a:rPr lang="en-US" b="1" dirty="0"/>
              <a:t>String</a:t>
            </a:r>
          </a:p>
          <a:p>
            <a:pPr lvl="1"/>
            <a:r>
              <a:rPr lang="en-US" dirty="0"/>
              <a:t>An interactive button: </a:t>
            </a:r>
            <a:r>
              <a:rPr lang="en-US" b="1" dirty="0" err="1"/>
              <a:t>Jbutton</a:t>
            </a:r>
            <a:endParaRPr lang="en-US" b="1" dirty="0"/>
          </a:p>
          <a:p>
            <a:pPr lvl="1"/>
            <a:r>
              <a:rPr lang="en-US" dirty="0"/>
              <a:t>A DC Motor: </a:t>
            </a:r>
            <a:r>
              <a:rPr lang="en-US" b="1" dirty="0" err="1"/>
              <a:t>DCMoter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24998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6EC2F-DCB0-40A4-9DC0-AC6A8A0AF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/>
          <a:p>
            <a:r>
              <a:rPr lang="en-US"/>
              <a:t>Control Statements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6BB56A-ECBE-44F6-809A-A5AEB97A25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if (sun) {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playTheGame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    } else if (rain) {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playIndoor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    } else {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goHome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    }</a:t>
            </a:r>
          </a:p>
          <a:p>
            <a:r>
              <a:rPr lang="en-US" dirty="0"/>
              <a:t>while (</a:t>
            </a:r>
            <a:r>
              <a:rPr lang="en-US" dirty="0" err="1"/>
              <a:t>gameIsPlaying</a:t>
            </a:r>
            <a:r>
              <a:rPr lang="en-US" dirty="0"/>
              <a:t>) {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watchTheGame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	cheer();</a:t>
            </a:r>
          </a:p>
          <a:p>
            <a:pPr marL="0" indent="0">
              <a:buNone/>
            </a:pPr>
            <a:r>
              <a:rPr lang="en-US" dirty="0"/>
              <a:t>     }</a:t>
            </a:r>
          </a:p>
          <a:p>
            <a:r>
              <a:rPr lang="en-US" dirty="0"/>
              <a:t>for (</a:t>
            </a:r>
            <a:r>
              <a:rPr lang="en-US" dirty="0" err="1"/>
              <a:t>int</a:t>
            </a:r>
            <a:r>
              <a:rPr lang="en-US" dirty="0"/>
              <a:t> i=0; i&lt;</a:t>
            </a:r>
            <a:r>
              <a:rPr lang="en-US" dirty="0" err="1"/>
              <a:t>daysOfSchool</a:t>
            </a:r>
            <a:r>
              <a:rPr lang="en-US" dirty="0"/>
              <a:t>;  i++) {</a:t>
            </a:r>
          </a:p>
          <a:p>
            <a:pPr marL="0" indent="0">
              <a:buNone/>
            </a:pPr>
            <a:r>
              <a:rPr lang="en-US" dirty="0"/>
              <a:t>	if (</a:t>
            </a:r>
            <a:r>
              <a:rPr lang="en-US" dirty="0" err="1"/>
              <a:t>isWeekDay</a:t>
            </a:r>
            <a:r>
              <a:rPr lang="en-US" dirty="0"/>
              <a:t>() &amp;&amp; </a:t>
            </a:r>
            <a:r>
              <a:rPr lang="en-US" dirty="0" err="1"/>
              <a:t>notSick</a:t>
            </a:r>
            <a:r>
              <a:rPr lang="en-US" dirty="0"/>
              <a:t>) {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 err="1"/>
              <a:t>goToSchool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 err="1"/>
              <a:t>IWentToSchoolToday</a:t>
            </a:r>
            <a:r>
              <a:rPr lang="en-US" dirty="0"/>
              <a:t> = true;</a:t>
            </a:r>
          </a:p>
          <a:p>
            <a:pPr marL="0" indent="0">
              <a:buNone/>
            </a:pPr>
            <a:r>
              <a:rPr lang="en-US" dirty="0"/>
              <a:t>	}</a:t>
            </a:r>
          </a:p>
          <a:p>
            <a:pPr marL="0" indent="0">
              <a:buNone/>
            </a:pPr>
            <a:r>
              <a:rPr lang="en-US" dirty="0"/>
              <a:t>     }</a:t>
            </a:r>
          </a:p>
        </p:txBody>
      </p:sp>
    </p:spTree>
    <p:extLst>
      <p:ext uri="{BB962C8B-B14F-4D97-AF65-F5344CB8AC3E}">
        <p14:creationId xmlns:p14="http://schemas.microsoft.com/office/powerpoint/2010/main" val="1058362712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TM16401371[[fn=Atlas]]</Template>
  <TotalTime>169</TotalTime>
  <Words>342</Words>
  <Application>Microsoft Office PowerPoint</Application>
  <PresentationFormat>Widescreen</PresentationFormat>
  <Paragraphs>71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Calibri Light</vt:lpstr>
      <vt:lpstr>Rockwell</vt:lpstr>
      <vt:lpstr>Wingdings</vt:lpstr>
      <vt:lpstr>Atlas</vt:lpstr>
      <vt:lpstr>Introduction to Programming</vt:lpstr>
      <vt:lpstr>Computer Science</vt:lpstr>
      <vt:lpstr>Predicting Poverty</vt:lpstr>
      <vt:lpstr>Identify Cancer</vt:lpstr>
      <vt:lpstr>Social Network</vt:lpstr>
      <vt:lpstr>Circuits</vt:lpstr>
      <vt:lpstr>Java</vt:lpstr>
      <vt:lpstr>Variables</vt:lpstr>
      <vt:lpstr>Control Statements</vt:lpstr>
      <vt:lpstr>Practice</vt:lpstr>
      <vt:lpstr>First Java Program</vt:lpstr>
      <vt:lpstr>Top-Down Design &amp;&amp; Decomposition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Programming</dc:title>
  <dc:creator>Minxing Pan</dc:creator>
  <cp:lastModifiedBy>Minxing Pan</cp:lastModifiedBy>
  <cp:revision>29</cp:revision>
  <dcterms:created xsi:type="dcterms:W3CDTF">2017-09-13T01:52:30Z</dcterms:created>
  <dcterms:modified xsi:type="dcterms:W3CDTF">2017-09-15T20:15:18Z</dcterms:modified>
</cp:coreProperties>
</file>